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2" r:id="rId2"/>
    <p:sldId id="288" r:id="rId3"/>
    <p:sldId id="260" r:id="rId4"/>
    <p:sldId id="289" r:id="rId5"/>
    <p:sldId id="291" r:id="rId6"/>
    <p:sldId id="261" r:id="rId7"/>
    <p:sldId id="293" r:id="rId8"/>
    <p:sldId id="266" r:id="rId9"/>
    <p:sldId id="268" r:id="rId10"/>
    <p:sldId id="256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FF"/>
    <a:srgbClr val="1AF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86" autoAdjust="0"/>
    <p:restoredTop sz="85794" autoAdjust="0"/>
  </p:normalViewPr>
  <p:slideViewPr>
    <p:cSldViewPr snapToGrid="0">
      <p:cViewPr varScale="1">
        <p:scale>
          <a:sx n="80" d="100"/>
          <a:sy n="80" d="100"/>
        </p:scale>
        <p:origin x="67" y="226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19-Aug-21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19-Aug-21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50352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3145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8502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1411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22740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220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12563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0534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2325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1003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5117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noProof="0"/>
              <a:t>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  <p:transition spd="slow" advTm="6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  <p:transition spd="slow" advTm="6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  <p:transition spd="slow" advTm="6000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  <p:transition spd="slow" advTm="6000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Profile Photo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noProof="0" dirty="0"/>
              <a:t>Profile Photo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  <p:transition spd="slow" advTm="6000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  <p:transition spd="slow" advTm="6000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  <p:transition spd="slow" advTm="6000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Presentation cover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noProof="0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  <p:transition spd="slow" advTm="6000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  <p:transition spd="slow" advTm="6000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US" noProof="0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  <p:transition spd="slow" advTm="6000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ransition spd="slow" advTm="6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  <p:transition spd="slow" advTm="6000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ransition spd="slow" advTm="6000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  <p:transition spd="slow" advTm="6000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ransition spd="slow" advTm="6000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ransition spd="slow" advTm="6000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  <p:transition spd="slow" advTm="6000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  <p:transition spd="slow" advTm="6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  <p:transition spd="slow" advTm="6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  <p:transition spd="slow" advTm="6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s as Icons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Photo </a:t>
            </a:r>
            <a:br>
              <a:rPr lang="en-US" noProof="0" dirty="0"/>
            </a:br>
            <a:r>
              <a:rPr lang="en-US" noProof="0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  <p:transition spd="slow" advTm="6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title style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 hasCustomPrompt="1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  <p:transition spd="slow" advTm="6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  <p:transition spd="slow" advTm="6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noProof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  <p:transition spd="slow" advTm="6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  <p:transition spd="slow" advTm="6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page </a:t>
            </a:r>
            <a:fld id="{19B51A1E-902D-48AF-9020-955120F399B6}" type="slidenum">
              <a:rPr lang="en-US" b="1" i="1" noProof="0" smtClean="0"/>
              <a:pPr/>
              <a:t>‹#›</a:t>
            </a:fld>
            <a:endParaRPr lang="en-US" b="1" i="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transition spd="slow" advTm="6000">
    <p:push dir="u"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mediapipe/solutions/hands#python-solution-api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hyperlink" Target="Virtual%20Mouse%20.pptx" TargetMode="External"/><Relationship Id="rId5" Type="http://schemas.openxmlformats.org/officeDocument/2006/relationships/hyperlink" Target="https://www.youtube.com/" TargetMode="External"/><Relationship Id="rId4" Type="http://schemas.openxmlformats.org/officeDocument/2006/relationships/hyperlink" Target="https://www.autopy.org/documentation/api-reference/mous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" y="3907857"/>
            <a:ext cx="5679091" cy="1532849"/>
          </a:xfrm>
        </p:spPr>
        <p:txBody>
          <a:bodyPr/>
          <a:lstStyle/>
          <a:p>
            <a:r>
              <a:rPr lang="en-US" sz="4200" dirty="0" smtClean="0"/>
              <a:t>Motion  controlled </a:t>
            </a:r>
            <a:r>
              <a:rPr lang="en-US" dirty="0" smtClean="0"/>
              <a:t>virtual  mouse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Using Python &amp; opencv</a:t>
            </a:r>
            <a:endParaRPr lang="en-US" noProof="1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CF620E7-F992-48DE-A308-0A6B4F1E45E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013B526-9255-484A-8176-C9CA7C769E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90A46A1-19F4-478F-A9B1-84AD72D6DFB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A209D6-847A-4FB1-95CC-EEC3EBCBDA5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692E72-0865-44D7-A065-B2F07C21C8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02737" y="895476"/>
            <a:ext cx="2678654" cy="2720745"/>
            <a:chOff x="1952144" y="833521"/>
            <a:chExt cx="2678654" cy="272074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8031D85-2D05-4250-9FA8-67974E8F794F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6840666-19AD-4885-B9E5-14BA5AA2B742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426720" y="156754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282860" y="156753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28925" y="5431298"/>
            <a:ext cx="3097051" cy="8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527445" y="4918363"/>
            <a:ext cx="3725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Code: CEVI2021SWP021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22418" y="5370642"/>
            <a:ext cx="2516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Muhammad Huzaifa</a:t>
            </a:r>
          </a:p>
          <a:p>
            <a:pPr algn="ctr"/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Dhiraj Inchalkaranji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7652736" y="5297122"/>
            <a:ext cx="3495536" cy="17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50" y="1520430"/>
            <a:ext cx="1605516" cy="1672140"/>
          </a:xfrm>
          <a:prstGeom prst="rect">
            <a:avLst/>
          </a:prstGeom>
          <a:effectLst>
            <a:glow>
              <a:schemeClr val="bg1"/>
            </a:glow>
          </a:effectLst>
          <a:scene3d>
            <a:camera prst="orthographicFront"/>
            <a:lightRig rig="threePt" dir="t"/>
          </a:scene3d>
          <a:sp3d>
            <a:bevelT w="0"/>
          </a:sp3d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 txBox="1">
            <a:spLocks/>
          </p:cNvSpPr>
          <p:nvPr/>
        </p:nvSpPr>
        <p:spPr>
          <a:xfrm>
            <a:off x="6714079" y="3004624"/>
            <a:ext cx="5145458" cy="122319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smtClean="0"/>
              <a:t>Kle dr. m. s. Sheshgiri  College of  engg. &amp; tech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2494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References</a:t>
            </a:r>
            <a:endParaRPr lang="en-US" u="sng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 txBox="1">
            <a:spLocks/>
          </p:cNvSpPr>
          <p:nvPr/>
        </p:nvSpPr>
        <p:spPr>
          <a:xfrm>
            <a:off x="601682" y="1141896"/>
            <a:ext cx="10580668" cy="4611204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hlinkClick r:id="rId3" tooltip="https://google.github.io/mediapipe/solutions/hands#python-solution-api"/>
              </a:rPr>
              <a:t>https://google.github.io/mediapipe/solutions/hands#python-solution-api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hlinkClick r:id="rId4"/>
              </a:rPr>
              <a:t>https://www.autopy.org/documentation/api-reference/mouse.html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hlinkClick r:id="rId5"/>
              </a:rPr>
              <a:t>https://www.youtube.com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hlinkClick r:id="rId6" action="ppaction://hlinkpres?slideindex=1&amp;slidetitle="/>
              </a:rPr>
              <a:t>https://pyautogui.readthedocs.io/en/latest/mouse.html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9083" y="2362200"/>
            <a:ext cx="6980218" cy="1387875"/>
          </a:xfrm>
        </p:spPr>
        <p:txBody>
          <a:bodyPr/>
          <a:lstStyle/>
          <a:p>
            <a:pPr algn="ctr"/>
            <a:r>
              <a:rPr lang="en-US" sz="8000" u="sng" dirty="0" smtClean="0"/>
              <a:t>THANK   YOU</a:t>
            </a:r>
            <a:endParaRPr lang="en-US" sz="8000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09315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585D5FD-EAAF-4780-9190-AEA0FE98B26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001785" y="1464152"/>
            <a:ext cx="1269930" cy="1269930"/>
            <a:chOff x="2874362" y="1520713"/>
            <a:chExt cx="1269930" cy="126993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EBD3F5-AA47-419C-9192-7BEB8EDF1764}"/>
                </a:ext>
              </a:extLst>
            </p:cNvPr>
            <p:cNvSpPr/>
            <p:nvPr userDrawn="1"/>
          </p:nvSpPr>
          <p:spPr>
            <a:xfrm>
              <a:off x="2998061" y="1644412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5A5E3BC-C3F6-4622-9BD2-4E5E3784492B}"/>
                </a:ext>
              </a:extLst>
            </p:cNvPr>
            <p:cNvSpPr/>
            <p:nvPr userDrawn="1"/>
          </p:nvSpPr>
          <p:spPr>
            <a:xfrm>
              <a:off x="3842785" y="2493142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DCA0BD0-5A18-4C1E-81A6-DD01C3FCF147}"/>
                </a:ext>
              </a:extLst>
            </p:cNvPr>
            <p:cNvSpPr/>
            <p:nvPr userDrawn="1"/>
          </p:nvSpPr>
          <p:spPr>
            <a:xfrm>
              <a:off x="3497933" y="2137678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5D78DD3-9B4C-4693-B616-8321917380BE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D88BD97-C154-4E3C-A699-06996BCDBC95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874362" y="1520713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9345208-146D-4405-83A8-B4741DF079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9443447" y="4648735"/>
            <a:ext cx="399819" cy="406102"/>
            <a:chOff x="3316024" y="4705296"/>
            <a:chExt cx="399819" cy="406102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2906437-16B0-4D4C-8250-FE5DE8F9CDF9}"/>
                </a:ext>
              </a:extLst>
            </p:cNvPr>
            <p:cNvSpPr/>
            <p:nvPr userDrawn="1"/>
          </p:nvSpPr>
          <p:spPr>
            <a:xfrm>
              <a:off x="3316024" y="470529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612EF4B-82E6-4CBF-8EB5-49AAB3CEB91C}"/>
                </a:ext>
              </a:extLst>
            </p:cNvPr>
            <p:cNvSpPr/>
            <p:nvPr userDrawn="1"/>
          </p:nvSpPr>
          <p:spPr>
            <a:xfrm>
              <a:off x="3438860" y="483006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97DC055-29AA-4AE9-8621-A0765113CDF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1457521" y="616626"/>
            <a:ext cx="4291139" cy="657026"/>
          </a:xfrm>
        </p:spPr>
        <p:txBody>
          <a:bodyPr/>
          <a:lstStyle/>
          <a:p>
            <a:pPr algn="ctr"/>
            <a:r>
              <a:rPr lang="en-US" dirty="0" smtClean="0"/>
              <a:t>O V E R V I E W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CAFB058-F34E-4FAC-AA90-D1CB170C9984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1091942" y="1989796"/>
            <a:ext cx="4456699" cy="1048939"/>
          </a:xfrm>
        </p:spPr>
        <p:txBody>
          <a:bodyPr/>
          <a:lstStyle/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 smtClean="0"/>
              <a:t>  OBJECTIVE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 smtClean="0"/>
              <a:t>  INTRODUCTION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 smtClean="0"/>
              <a:t>  PROBLEM STATEMENT 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/>
              <a:t> </a:t>
            </a:r>
            <a:r>
              <a:rPr lang="en-US" sz="2800" noProof="1" smtClean="0"/>
              <a:t> METHOLOGY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/>
              <a:t> </a:t>
            </a:r>
            <a:r>
              <a:rPr lang="en-US" sz="2800" noProof="1" smtClean="0"/>
              <a:t> RESULTS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/>
              <a:t> </a:t>
            </a:r>
            <a:r>
              <a:rPr lang="en-US" sz="2800" noProof="1" smtClean="0"/>
              <a:t> conclusion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r>
              <a:rPr lang="en-US" sz="2800" noProof="1"/>
              <a:t> </a:t>
            </a:r>
            <a:r>
              <a:rPr lang="en-US" sz="2800" noProof="1" smtClean="0"/>
              <a:t> REFERENCE</a:t>
            </a:r>
          </a:p>
          <a:p>
            <a:pPr marL="342900" indent="-342900" algn="l">
              <a:buFont typeface="Wingdings" panose="05000000000000000000" pitchFamily="2" charset="2"/>
              <a:buChar char="q"/>
            </a:pPr>
            <a:endParaRPr lang="en-US" sz="2800" noProof="1"/>
          </a:p>
        </p:txBody>
      </p:sp>
      <p:sp>
        <p:nvSpPr>
          <p:cNvPr id="8" name="Oval 7"/>
          <p:cNvSpPr/>
          <p:nvPr/>
        </p:nvSpPr>
        <p:spPr>
          <a:xfrm>
            <a:off x="8281184" y="2097765"/>
            <a:ext cx="2710471" cy="2719276"/>
          </a:xfrm>
          <a:prstGeom prst="ellipse">
            <a:avLst/>
          </a:prstGeom>
          <a:noFill/>
          <a:ln w="88900">
            <a:solidFill>
              <a:schemeClr val="bg1">
                <a:alpha val="10000"/>
              </a:schemeClr>
            </a:solidFill>
            <a:prstDash val="solid"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7140692" y="156753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001520" y="1273652"/>
            <a:ext cx="3266143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530539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81236" y="2804560"/>
            <a:ext cx="5311852" cy="2728844"/>
          </a:xfrm>
          <a:solidFill>
            <a:schemeClr val="tx1"/>
          </a:solidFill>
        </p:spPr>
        <p:txBody>
          <a:bodyPr/>
          <a:lstStyle/>
          <a:p>
            <a:r>
              <a:rPr lang="en-US" sz="2800" noProof="1"/>
              <a:t>The objective is to manage computers and other devices with gestures rather than pointing and clicking a mouse or touching display directly.</a:t>
            </a:r>
          </a:p>
          <a:p>
            <a:endParaRPr lang="en-US" sz="2200" noProof="1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437" y="1261593"/>
            <a:ext cx="6023728" cy="706337"/>
          </a:xfrm>
        </p:spPr>
        <p:txBody>
          <a:bodyPr/>
          <a:lstStyle/>
          <a:p>
            <a:pPr algn="ctr"/>
            <a:r>
              <a:rPr lang="en-US" sz="4800" dirty="0" smtClean="0"/>
              <a:t>PROJECT  OBJECTIVE</a:t>
            </a:r>
            <a:endParaRPr lang="en-US" sz="4800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426720" y="156754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82860" y="156753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44583" y="1898276"/>
            <a:ext cx="5441257" cy="18854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9" y="2364986"/>
            <a:ext cx="5280945" cy="2963568"/>
          </a:xfrm>
          <a:prstGeom prst="rect">
            <a:avLst/>
          </a:prstGeom>
          <a:effectLst>
            <a:glow>
              <a:schemeClr val="bg1">
                <a:alpha val="0"/>
              </a:schemeClr>
            </a:glow>
            <a:softEdge rad="76200"/>
          </a:effectLst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0564" y="2643729"/>
            <a:ext cx="5340133" cy="2728844"/>
          </a:xfrm>
        </p:spPr>
        <p:txBody>
          <a:bodyPr/>
          <a:lstStyle/>
          <a:p>
            <a:r>
              <a:rPr lang="en-US" sz="2200" dirty="0" smtClean="0"/>
              <a:t>As a computer technology continues to develop, people have smaller and small electronic devices.</a:t>
            </a:r>
          </a:p>
          <a:p>
            <a:r>
              <a:rPr lang="en-US" sz="2200" dirty="0" smtClean="0"/>
              <a:t>There is no more popular navigation or interaction device other than mouse.</a:t>
            </a:r>
          </a:p>
          <a:p>
            <a:r>
              <a:rPr lang="en-US" sz="2200" dirty="0" smtClean="0"/>
              <a:t>In our project, we propose a novel approach that uses a video device to control mouse system (mouse tasks).</a:t>
            </a:r>
          </a:p>
          <a:p>
            <a:endParaRPr lang="en-US" sz="2200" dirty="0" smtClean="0"/>
          </a:p>
          <a:p>
            <a:endParaRPr lang="en-US" sz="2200" noProof="1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7359663" y="1967930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H="1">
            <a:off x="426720" y="156754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82860" y="156753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 txBox="1">
            <a:spLocks/>
          </p:cNvSpPr>
          <p:nvPr/>
        </p:nvSpPr>
        <p:spPr>
          <a:xfrm>
            <a:off x="339437" y="1261593"/>
            <a:ext cx="6023728" cy="70633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smtClean="0"/>
              <a:t>INTRODUCTION</a:t>
            </a:r>
            <a:endParaRPr lang="en-US" sz="48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150067" y="1927217"/>
            <a:ext cx="4392895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65244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593987" y="2711767"/>
            <a:ext cx="5340133" cy="2728844"/>
          </a:xfrm>
        </p:spPr>
        <p:txBody>
          <a:bodyPr/>
          <a:lstStyle/>
          <a:p>
            <a:r>
              <a:rPr lang="en-US" sz="2200" dirty="0" smtClean="0"/>
              <a:t>To design vision based mouse which detects hand gestures patterns instead of physical mouse.</a:t>
            </a:r>
          </a:p>
          <a:p>
            <a:r>
              <a:rPr lang="en-US" sz="2200" dirty="0" smtClean="0"/>
              <a:t>The camera is positioned such that it recognizes the motion of finger tips and performs the operations of mouse.</a:t>
            </a:r>
          </a:p>
          <a:p>
            <a:endParaRPr lang="en-US" sz="2200" noProof="1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899F6F6-5846-4520-8EA6-DE53C5F0C7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/>
        </p:nvGrpSpPr>
        <p:grpSpPr>
          <a:xfrm>
            <a:off x="1071985" y="2014842"/>
            <a:ext cx="4025781" cy="2720745"/>
            <a:chOff x="7699827" y="846814"/>
            <a:chExt cx="4025781" cy="2720745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52A5BC6-0335-4C37-95CC-316A81DB1506}"/>
                </a:ext>
              </a:extLst>
            </p:cNvPr>
            <p:cNvSpPr/>
            <p:nvPr/>
          </p:nvSpPr>
          <p:spPr>
            <a:xfrm>
              <a:off x="8182897" y="1713921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2F453A-57F5-4901-A8A9-F1625EA46C5E}"/>
                </a:ext>
              </a:extLst>
            </p:cNvPr>
            <p:cNvSpPr/>
            <p:nvPr/>
          </p:nvSpPr>
          <p:spPr>
            <a:xfrm>
              <a:off x="11201630" y="2022136"/>
              <a:ext cx="399819" cy="40610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D39D4C1-97D9-4F9B-8ABC-9865E6AC0568}"/>
                </a:ext>
              </a:extLst>
            </p:cNvPr>
            <p:cNvSpPr/>
            <p:nvPr/>
          </p:nvSpPr>
          <p:spPr>
            <a:xfrm>
              <a:off x="9754515" y="2186345"/>
              <a:ext cx="77685" cy="77685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B2ABD9-2D46-41E8-A98C-92B3AD82825E}"/>
                </a:ext>
              </a:extLst>
            </p:cNvPr>
            <p:cNvSpPr/>
            <p:nvPr/>
          </p:nvSpPr>
          <p:spPr>
            <a:xfrm>
              <a:off x="8676163" y="846814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5530FC-EFC1-4DB0-AA9C-798C7CB96D95}"/>
                </a:ext>
              </a:extLst>
            </p:cNvPr>
            <p:cNvCxnSpPr>
              <a:cxnSpLocks/>
            </p:cNvCxnSpPr>
            <p:nvPr/>
          </p:nvCxnSpPr>
          <p:spPr>
            <a:xfrm>
              <a:off x="7699827" y="2225187"/>
              <a:ext cx="4025781" cy="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DCB067-D886-41C5-A83B-3EA98E194C6D}"/>
                </a:ext>
              </a:extLst>
            </p:cNvPr>
            <p:cNvSpPr/>
            <p:nvPr/>
          </p:nvSpPr>
          <p:spPr>
            <a:xfrm>
              <a:off x="8676163" y="2207187"/>
              <a:ext cx="36000" cy="360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C7057A-03E0-4875-BBFC-A48287F17198}"/>
                </a:ext>
              </a:extLst>
            </p:cNvPr>
            <p:cNvSpPr/>
            <p:nvPr/>
          </p:nvSpPr>
          <p:spPr>
            <a:xfrm>
              <a:off x="8837524" y="2905351"/>
              <a:ext cx="248256" cy="252158"/>
            </a:xfrm>
            <a:prstGeom prst="ellips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1800EBC-271F-4F7A-B2FD-DB4DDA95DE3E}"/>
                </a:ext>
              </a:extLst>
            </p:cNvPr>
            <p:cNvSpPr/>
            <p:nvPr/>
          </p:nvSpPr>
          <p:spPr>
            <a:xfrm>
              <a:off x="7886691" y="2146902"/>
              <a:ext cx="154147" cy="156570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14300">
                <a:schemeClr val="bg1">
                  <a:alpha val="15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F2B326A-0599-4ECB-9889-DBFEDED37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13160" y="2225010"/>
              <a:ext cx="1269930" cy="1269930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/>
          <p:cNvCxnSpPr/>
          <p:nvPr/>
        </p:nvCxnSpPr>
        <p:spPr>
          <a:xfrm flipH="1">
            <a:off x="426720" y="156754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282860" y="156753"/>
            <a:ext cx="17417" cy="6479177"/>
          </a:xfrm>
          <a:prstGeom prst="line">
            <a:avLst/>
          </a:prstGeom>
          <a:ln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  <p:sp>
        <p:nvSpPr>
          <p:cNvPr id="27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 txBox="1">
            <a:spLocks/>
          </p:cNvSpPr>
          <p:nvPr/>
        </p:nvSpPr>
        <p:spPr>
          <a:xfrm>
            <a:off x="6282860" y="1329631"/>
            <a:ext cx="6023728" cy="70633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 smtClean="0"/>
              <a:t>Problem statement</a:t>
            </a:r>
            <a:endParaRPr lang="en-US" sz="42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725848" y="2005415"/>
            <a:ext cx="509851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675519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Libraries in use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718" y="3971432"/>
            <a:ext cx="1620000" cy="360000"/>
          </a:xfrm>
        </p:spPr>
        <p:txBody>
          <a:bodyPr/>
          <a:lstStyle/>
          <a:p>
            <a:r>
              <a:rPr lang="en-US" dirty="0" smtClean="0"/>
              <a:t>PyAutoGUI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C44B71-63BE-418A-A82A-64402026207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7718" y="4471987"/>
            <a:ext cx="1620000" cy="720000"/>
          </a:xfrm>
        </p:spPr>
        <p:txBody>
          <a:bodyPr/>
          <a:lstStyle/>
          <a:p>
            <a:r>
              <a:rPr lang="en-US" dirty="0" smtClean="0"/>
              <a:t>It is a cross-platform GUI automation Python module.</a:t>
            </a:r>
            <a:r>
              <a:rPr lang="en-US" dirty="0"/>
              <a:t> </a:t>
            </a:r>
            <a:r>
              <a:rPr lang="en-US" dirty="0" smtClean="0"/>
              <a:t>Used to programmatically control the mouse and keyboard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 smtClean="0"/>
              <a:t>autopy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A64044E-682B-419B-AB70-118D0597C64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includes functions for controlling the keyboard and </a:t>
            </a:r>
            <a:r>
              <a:rPr lang="en-US" dirty="0" smtClean="0"/>
              <a:t>mouse</a:t>
            </a:r>
            <a:r>
              <a:rPr lang="en-US" dirty="0"/>
              <a:t>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MediaPipe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9357458-973E-473B-B43E-428D949A39C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Offers cross platform</a:t>
            </a:r>
            <a:r>
              <a:rPr lang="en-US" dirty="0"/>
              <a:t>, customizable ML solutions for live and streaming media.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NumPy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20792B4-5A57-43A7-8C75-3B4261EE86DE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264458" y="4471987"/>
            <a:ext cx="1908117" cy="720000"/>
          </a:xfrm>
        </p:spPr>
        <p:txBody>
          <a:bodyPr/>
          <a:lstStyle/>
          <a:p>
            <a:r>
              <a:rPr lang="en-US" dirty="0" smtClean="0"/>
              <a:t>Offers comprehensive </a:t>
            </a:r>
            <a:r>
              <a:rPr lang="en-US" dirty="0"/>
              <a:t>mathematical functions, </a:t>
            </a:r>
            <a:r>
              <a:rPr lang="en-US" dirty="0" smtClean="0"/>
              <a:t>random number generators, linear algebra routines, Fourier transforms, and more.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1041122" y="4000971"/>
            <a:ext cx="1620000" cy="360000"/>
          </a:xfrm>
        </p:spPr>
        <p:txBody>
          <a:bodyPr/>
          <a:lstStyle/>
          <a:p>
            <a:r>
              <a:rPr lang="en-US" dirty="0"/>
              <a:t>OpenCV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FD8E4F9-1B84-4707-95BE-9EC53D7ACB9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41122" y="4501526"/>
            <a:ext cx="1825134" cy="720000"/>
          </a:xfrm>
        </p:spPr>
        <p:txBody>
          <a:bodyPr/>
          <a:lstStyle/>
          <a:p>
            <a:r>
              <a:rPr lang="en-US" dirty="0" smtClean="0"/>
              <a:t>Provides </a:t>
            </a:r>
            <a:r>
              <a:rPr lang="en-US" dirty="0"/>
              <a:t>a real-time optimized Computer Vision library, tools, and hardware.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4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 b="3871"/>
          <a:stretch>
            <a:fillRect/>
          </a:stretch>
        </p:blipFill>
        <p:spPr/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90" y="2708995"/>
            <a:ext cx="701863" cy="651827"/>
          </a:xfrm>
          <a:prstGeom prst="rect">
            <a:avLst/>
          </a:prstGeom>
        </p:spPr>
      </p:pic>
      <p:pic>
        <p:nvPicPr>
          <p:cNvPr id="24" name="Picture Placeholder 23"/>
          <p:cNvPicPr>
            <a:picLocks noGrp="1" noChangeAspect="1"/>
          </p:cNvPicPr>
          <p:nvPr>
            <p:ph type="pic" sz="quarter" idx="48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5760805" y="2689944"/>
            <a:ext cx="670878" cy="670878"/>
          </a:xfrm>
        </p:spPr>
      </p:pic>
      <p:pic>
        <p:nvPicPr>
          <p:cNvPr id="26" name="Picture Placeholder 25"/>
          <p:cNvPicPr>
            <a:picLocks noGrp="1" noChangeAspect="1"/>
          </p:cNvPicPr>
          <p:nvPr>
            <p:ph type="pic" sz="quarter" idx="4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>
          <a:xfrm>
            <a:off x="3654245" y="2675424"/>
            <a:ext cx="621792" cy="621792"/>
          </a:xfrm>
        </p:spPr>
      </p:pic>
      <p:pic>
        <p:nvPicPr>
          <p:cNvPr id="28" name="Picture Placeholder 27"/>
          <p:cNvPicPr>
            <a:picLocks noGrp="1" noChangeAspect="1"/>
          </p:cNvPicPr>
          <p:nvPr>
            <p:ph type="pic" sz="quarter" idx="5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>
            <a:fillRect/>
          </a:stretch>
        </p:blipFill>
        <p:spPr>
          <a:xfrm>
            <a:off x="10046822" y="2709492"/>
            <a:ext cx="621792" cy="621792"/>
          </a:xfr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92973" y="846582"/>
            <a:ext cx="358714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p:transition spd="slow" advTm="8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9" grpId="0" build="p"/>
      <p:bldP spid="10" grpId="0" build="p"/>
      <p:bldP spid="12" grpId="0" build="p"/>
      <p:bldP spid="13" grpId="0" build="p"/>
      <p:bldP spid="15" grpId="0" build="p"/>
      <p:bldP spid="16" grpId="0" build="p"/>
      <p:bldP spid="18" grpId="0" build="p"/>
      <p:bldP spid="1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42" y="239070"/>
            <a:ext cx="9973553" cy="432000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92824" y="629379"/>
            <a:ext cx="218506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271452" y="1911395"/>
            <a:ext cx="1497874" cy="65708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Image acquisition</a:t>
            </a:r>
          </a:p>
          <a:p>
            <a:pPr algn="ctr"/>
            <a:r>
              <a:rPr lang="en-US" sz="1400" dirty="0" smtClean="0"/>
              <a:t>(webcam)</a:t>
            </a:r>
            <a:endParaRPr lang="en-US" sz="1400" dirty="0"/>
          </a:p>
        </p:txBody>
      </p:sp>
      <p:sp>
        <p:nvSpPr>
          <p:cNvPr id="38" name="Rectangle 37"/>
          <p:cNvSpPr/>
          <p:nvPr/>
        </p:nvSpPr>
        <p:spPr>
          <a:xfrm>
            <a:off x="1271451" y="2838858"/>
            <a:ext cx="1497874" cy="65708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Hand detection </a:t>
            </a:r>
            <a:endParaRPr lang="en-US" sz="1400" dirty="0"/>
          </a:p>
        </p:txBody>
      </p:sp>
      <p:sp>
        <p:nvSpPr>
          <p:cNvPr id="42" name="Down Arrow 41"/>
          <p:cNvSpPr/>
          <p:nvPr/>
        </p:nvSpPr>
        <p:spPr>
          <a:xfrm>
            <a:off x="1915885" y="2568481"/>
            <a:ext cx="200297" cy="270377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71451" y="3766321"/>
            <a:ext cx="1497874" cy="657086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/>
              <a:t>After hand detection, mark key points on finger tips</a:t>
            </a:r>
            <a:endParaRPr lang="en-US" sz="1200" dirty="0"/>
          </a:p>
        </p:txBody>
      </p:sp>
      <p:sp>
        <p:nvSpPr>
          <p:cNvPr id="44" name="Down Arrow 43"/>
          <p:cNvSpPr/>
          <p:nvPr/>
        </p:nvSpPr>
        <p:spPr>
          <a:xfrm>
            <a:off x="1915885" y="3495944"/>
            <a:ext cx="200297" cy="270377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lowchart: Decision 44"/>
          <p:cNvSpPr/>
          <p:nvPr/>
        </p:nvSpPr>
        <p:spPr>
          <a:xfrm>
            <a:off x="5049469" y="974709"/>
            <a:ext cx="2286153" cy="784569"/>
          </a:xfrm>
          <a:prstGeom prst="flowChartDecision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 smtClean="0"/>
              <a:t>Point and move</a:t>
            </a:r>
          </a:p>
          <a:p>
            <a:pPr algn="ctr"/>
            <a:r>
              <a:rPr lang="en-US" sz="1000" dirty="0" smtClean="0"/>
              <a:t> index finger</a:t>
            </a:r>
            <a:endParaRPr lang="en-US" sz="1000" dirty="0"/>
          </a:p>
        </p:txBody>
      </p:sp>
      <p:sp>
        <p:nvSpPr>
          <p:cNvPr id="46" name="Flowchart: Terminator 45"/>
          <p:cNvSpPr/>
          <p:nvPr/>
        </p:nvSpPr>
        <p:spPr>
          <a:xfrm>
            <a:off x="1271451" y="1134377"/>
            <a:ext cx="1497873" cy="506640"/>
          </a:xfrm>
          <a:prstGeom prst="flowChartTerminator">
            <a:avLst/>
          </a:prstGeom>
          <a:solidFill>
            <a:schemeClr val="tx1"/>
          </a:solidFill>
          <a:ln w="19050">
            <a:solidFill>
              <a:schemeClr val="bg1">
                <a:lumMod val="95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47" name="Down Arrow 46"/>
          <p:cNvSpPr/>
          <p:nvPr/>
        </p:nvSpPr>
        <p:spPr>
          <a:xfrm>
            <a:off x="1915885" y="1641017"/>
            <a:ext cx="200297" cy="270377"/>
          </a:xfrm>
          <a:prstGeom prst="downArrow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366111" y="1095889"/>
            <a:ext cx="1769903" cy="55584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Mouse cursor moving</a:t>
            </a:r>
            <a:endParaRPr lang="en-US" sz="1400" dirty="0"/>
          </a:p>
        </p:txBody>
      </p:sp>
      <p:cxnSp>
        <p:nvCxnSpPr>
          <p:cNvPr id="60" name="Straight Arrow Connector 59"/>
          <p:cNvCxnSpPr>
            <a:stCxn id="45" idx="3"/>
            <a:endCxn id="53" idx="1"/>
          </p:cNvCxnSpPr>
          <p:nvPr/>
        </p:nvCxnSpPr>
        <p:spPr>
          <a:xfrm>
            <a:off x="7335622" y="1366994"/>
            <a:ext cx="1030489" cy="6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Flowchart: Decision 64"/>
          <p:cNvSpPr/>
          <p:nvPr/>
        </p:nvSpPr>
        <p:spPr>
          <a:xfrm>
            <a:off x="5049469" y="1964894"/>
            <a:ext cx="2286153" cy="784569"/>
          </a:xfrm>
          <a:prstGeom prst="flowChartDecision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 smtClean="0"/>
              <a:t>Bring index &amp; middle finger closer</a:t>
            </a:r>
            <a:endParaRPr lang="en-US" sz="1050" dirty="0"/>
          </a:p>
        </p:txBody>
      </p:sp>
      <p:sp>
        <p:nvSpPr>
          <p:cNvPr id="66" name="Rectangle 65"/>
          <p:cNvSpPr/>
          <p:nvPr/>
        </p:nvSpPr>
        <p:spPr>
          <a:xfrm>
            <a:off x="8366111" y="2068656"/>
            <a:ext cx="1769903" cy="55584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Performs left click (double click)</a:t>
            </a:r>
            <a:endParaRPr lang="en-US" sz="1400" dirty="0"/>
          </a:p>
        </p:txBody>
      </p:sp>
      <p:cxnSp>
        <p:nvCxnSpPr>
          <p:cNvPr id="67" name="Straight Arrow Connector 66"/>
          <p:cNvCxnSpPr>
            <a:stCxn id="65" idx="3"/>
            <a:endCxn id="66" idx="1"/>
          </p:cNvCxnSpPr>
          <p:nvPr/>
        </p:nvCxnSpPr>
        <p:spPr>
          <a:xfrm flipV="1">
            <a:off x="7335622" y="2346581"/>
            <a:ext cx="1030489" cy="105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Flowchart: Decision 77"/>
          <p:cNvSpPr/>
          <p:nvPr/>
        </p:nvSpPr>
        <p:spPr>
          <a:xfrm>
            <a:off x="5049469" y="2951669"/>
            <a:ext cx="2286154" cy="784569"/>
          </a:xfrm>
          <a:prstGeom prst="flowChartDecision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/>
              <a:t>Bring index, middle &amp; ring finger closer</a:t>
            </a:r>
            <a:endParaRPr lang="en-US" sz="1200" dirty="0"/>
          </a:p>
        </p:txBody>
      </p:sp>
      <p:sp>
        <p:nvSpPr>
          <p:cNvPr id="79" name="Rectangle 78"/>
          <p:cNvSpPr/>
          <p:nvPr/>
        </p:nvSpPr>
        <p:spPr>
          <a:xfrm>
            <a:off x="8366111" y="3072849"/>
            <a:ext cx="1769903" cy="55584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Performs </a:t>
            </a:r>
            <a:r>
              <a:rPr lang="en-US" sz="1400" dirty="0" smtClean="0"/>
              <a:t>right click</a:t>
            </a:r>
            <a:endParaRPr lang="en-US" sz="1400" dirty="0"/>
          </a:p>
        </p:txBody>
      </p:sp>
      <p:cxnSp>
        <p:nvCxnSpPr>
          <p:cNvPr id="80" name="Straight Arrow Connector 79"/>
          <p:cNvCxnSpPr>
            <a:stCxn id="78" idx="3"/>
            <a:endCxn id="79" idx="1"/>
          </p:cNvCxnSpPr>
          <p:nvPr/>
        </p:nvCxnSpPr>
        <p:spPr>
          <a:xfrm>
            <a:off x="7335623" y="3343954"/>
            <a:ext cx="1030488" cy="682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Flowchart: Decision 80"/>
          <p:cNvSpPr/>
          <p:nvPr/>
        </p:nvSpPr>
        <p:spPr>
          <a:xfrm>
            <a:off x="5049469" y="3933145"/>
            <a:ext cx="2286153" cy="784569"/>
          </a:xfrm>
          <a:prstGeom prst="flowChartDecision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 smtClean="0"/>
              <a:t>Point palm  </a:t>
            </a:r>
          </a:p>
          <a:p>
            <a:pPr algn="ctr"/>
            <a:r>
              <a:rPr lang="en-US" sz="1100" dirty="0" smtClean="0"/>
              <a:t>(with all fingers)</a:t>
            </a:r>
            <a:endParaRPr lang="en-US" sz="1100" dirty="0"/>
          </a:p>
        </p:txBody>
      </p:sp>
      <p:sp>
        <p:nvSpPr>
          <p:cNvPr id="82" name="Rectangle 81"/>
          <p:cNvSpPr/>
          <p:nvPr/>
        </p:nvSpPr>
        <p:spPr>
          <a:xfrm>
            <a:off x="8366111" y="4036907"/>
            <a:ext cx="1769903" cy="55584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Performs scroll down</a:t>
            </a:r>
            <a:endParaRPr lang="en-US" sz="1400" dirty="0"/>
          </a:p>
        </p:txBody>
      </p:sp>
      <p:cxnSp>
        <p:nvCxnSpPr>
          <p:cNvPr id="83" name="Straight Arrow Connector 82"/>
          <p:cNvCxnSpPr>
            <a:stCxn id="81" idx="3"/>
            <a:endCxn id="82" idx="1"/>
          </p:cNvCxnSpPr>
          <p:nvPr/>
        </p:nvCxnSpPr>
        <p:spPr>
          <a:xfrm flipV="1">
            <a:off x="7335622" y="4314832"/>
            <a:ext cx="1030489" cy="105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owchart: Decision 83"/>
          <p:cNvSpPr/>
          <p:nvPr/>
        </p:nvSpPr>
        <p:spPr>
          <a:xfrm>
            <a:off x="5049469" y="4940748"/>
            <a:ext cx="2286154" cy="784569"/>
          </a:xfrm>
          <a:prstGeom prst="flowChartDecision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Point </a:t>
            </a:r>
            <a:r>
              <a:rPr lang="en-US" sz="1200" dirty="0" smtClean="0"/>
              <a:t>palm with </a:t>
            </a:r>
            <a:r>
              <a:rPr lang="en-US" sz="1200" dirty="0" smtClean="0"/>
              <a:t>thumb </a:t>
            </a:r>
            <a:r>
              <a:rPr lang="en-US" sz="1200" dirty="0" smtClean="0"/>
              <a:t>closed</a:t>
            </a:r>
            <a:endParaRPr lang="en-US" sz="1200" dirty="0"/>
          </a:p>
        </p:txBody>
      </p:sp>
      <p:sp>
        <p:nvSpPr>
          <p:cNvPr id="85" name="Rectangle 84"/>
          <p:cNvSpPr/>
          <p:nvPr/>
        </p:nvSpPr>
        <p:spPr>
          <a:xfrm>
            <a:off x="8366111" y="5044510"/>
            <a:ext cx="1769903" cy="55584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Performs scroll </a:t>
            </a:r>
            <a:r>
              <a:rPr lang="en-US" sz="1400" dirty="0" smtClean="0"/>
              <a:t>up</a:t>
            </a:r>
            <a:endParaRPr lang="en-US" sz="1400" dirty="0"/>
          </a:p>
        </p:txBody>
      </p:sp>
      <p:cxnSp>
        <p:nvCxnSpPr>
          <p:cNvPr id="86" name="Straight Arrow Connector 85"/>
          <p:cNvCxnSpPr>
            <a:stCxn id="84" idx="3"/>
            <a:endCxn id="85" idx="1"/>
          </p:cNvCxnSpPr>
          <p:nvPr/>
        </p:nvCxnSpPr>
        <p:spPr>
          <a:xfrm flipV="1">
            <a:off x="7335623" y="5322435"/>
            <a:ext cx="1030488" cy="105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45" idx="2"/>
            <a:endCxn id="65" idx="0"/>
          </p:cNvCxnSpPr>
          <p:nvPr/>
        </p:nvCxnSpPr>
        <p:spPr>
          <a:xfrm>
            <a:off x="6192546" y="1759278"/>
            <a:ext cx="0" cy="205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192546" y="2749463"/>
            <a:ext cx="0" cy="205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6192546" y="3727529"/>
            <a:ext cx="0" cy="205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6192546" y="4735132"/>
            <a:ext cx="0" cy="205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186285" y="5725317"/>
            <a:ext cx="0" cy="2056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7580900" y="1066036"/>
            <a:ext cx="53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True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580900" y="2044103"/>
            <a:ext cx="53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True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580901" y="2992211"/>
            <a:ext cx="53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True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80900" y="4012354"/>
            <a:ext cx="53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True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580900" y="5006265"/>
            <a:ext cx="53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True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0" name="Flowchart: Decision 129"/>
          <p:cNvSpPr/>
          <p:nvPr/>
        </p:nvSpPr>
        <p:spPr>
          <a:xfrm>
            <a:off x="5049467" y="5937753"/>
            <a:ext cx="2286154" cy="784569"/>
          </a:xfrm>
          <a:prstGeom prst="flowChartDecision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50" dirty="0" smtClean="0"/>
              <a:t>Distance between index &amp; thumb is varied</a:t>
            </a:r>
            <a:endParaRPr lang="en-US" sz="1050" dirty="0"/>
          </a:p>
        </p:txBody>
      </p:sp>
      <p:sp>
        <p:nvSpPr>
          <p:cNvPr id="131" name="Rectangle 130"/>
          <p:cNvSpPr/>
          <p:nvPr/>
        </p:nvSpPr>
        <p:spPr>
          <a:xfrm>
            <a:off x="8366111" y="6062311"/>
            <a:ext cx="1769903" cy="555849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Increases / decreases volume</a:t>
            </a:r>
            <a:endParaRPr lang="en-US" sz="1400" dirty="0"/>
          </a:p>
        </p:txBody>
      </p:sp>
      <p:cxnSp>
        <p:nvCxnSpPr>
          <p:cNvPr id="132" name="Straight Arrow Connector 131"/>
          <p:cNvCxnSpPr>
            <a:stCxn id="130" idx="3"/>
            <a:endCxn id="131" idx="1"/>
          </p:cNvCxnSpPr>
          <p:nvPr/>
        </p:nvCxnSpPr>
        <p:spPr>
          <a:xfrm>
            <a:off x="7335621" y="6330038"/>
            <a:ext cx="1030490" cy="1019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580900" y="6024066"/>
            <a:ext cx="539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True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8" name="Straight Arrow Connector 157"/>
          <p:cNvCxnSpPr/>
          <p:nvPr/>
        </p:nvCxnSpPr>
        <p:spPr>
          <a:xfrm flipV="1">
            <a:off x="10137019" y="1373813"/>
            <a:ext cx="856101" cy="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>
            <a:off x="10137019" y="2363999"/>
            <a:ext cx="85509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10137020" y="3350774"/>
            <a:ext cx="85509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/>
          <p:nvPr/>
        </p:nvCxnSpPr>
        <p:spPr>
          <a:xfrm>
            <a:off x="10137019" y="4332250"/>
            <a:ext cx="855096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10137020" y="5339853"/>
            <a:ext cx="85509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/>
          <p:nvPr/>
        </p:nvCxnSpPr>
        <p:spPr>
          <a:xfrm flipH="1" flipV="1">
            <a:off x="10992115" y="455070"/>
            <a:ext cx="1005" cy="5889937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/>
          <p:cNvCxnSpPr>
            <a:stCxn id="131" idx="3"/>
          </p:cNvCxnSpPr>
          <p:nvPr/>
        </p:nvCxnSpPr>
        <p:spPr>
          <a:xfrm>
            <a:off x="10136014" y="6340236"/>
            <a:ext cx="856101" cy="722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 flipV="1">
            <a:off x="10992115" y="828660"/>
            <a:ext cx="0" cy="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Elbow Connector 238"/>
          <p:cNvCxnSpPr/>
          <p:nvPr/>
        </p:nvCxnSpPr>
        <p:spPr>
          <a:xfrm rot="10800000" flipV="1">
            <a:off x="2149183" y="452620"/>
            <a:ext cx="8842933" cy="1299837"/>
          </a:xfrm>
          <a:prstGeom prst="bentConnector3">
            <a:avLst>
              <a:gd name="adj1" fmla="val 79643"/>
            </a:avLst>
          </a:prstGeom>
          <a:ln w="19050">
            <a:solidFill>
              <a:srgbClr val="F7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Elbow Connector 252"/>
          <p:cNvCxnSpPr>
            <a:stCxn id="43" idx="2"/>
            <a:endCxn id="45" idx="0"/>
          </p:cNvCxnSpPr>
          <p:nvPr/>
        </p:nvCxnSpPr>
        <p:spPr>
          <a:xfrm rot="5400000" flipH="1" flipV="1">
            <a:off x="2382118" y="612979"/>
            <a:ext cx="3448698" cy="4172158"/>
          </a:xfrm>
          <a:prstGeom prst="bentConnector5">
            <a:avLst>
              <a:gd name="adj1" fmla="val -6629"/>
              <a:gd name="adj2" fmla="val 61106"/>
              <a:gd name="adj3" fmla="val 106629"/>
            </a:avLst>
          </a:prstGeom>
          <a:ln w="19050">
            <a:solidFill>
              <a:srgbClr val="F7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014568"/>
      </p:ext>
    </p:extLst>
  </p:cSld>
  <p:clrMapOvr>
    <a:masterClrMapping/>
  </p:clrMapOvr>
  <p:transition spd="slow" advTm="8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1B054-7855-4114-9BCE-0130BF9C0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Results</a:t>
            </a:r>
            <a:endParaRPr lang="en-US" u="sn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4869" y="1094815"/>
            <a:ext cx="1264063" cy="25323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dirty="0" smtClean="0"/>
              <a:t>Le</a:t>
            </a:r>
            <a:r>
              <a:rPr lang="en-US" dirty="0" smtClean="0"/>
              <a:t>ft click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768A-5307-49F8-B634-ACCA9B7C4886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294" r="66171" b="52231"/>
          <a:stretch/>
        </p:blipFill>
        <p:spPr>
          <a:xfrm>
            <a:off x="984869" y="1439848"/>
            <a:ext cx="2309456" cy="185019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4565" y="1094815"/>
            <a:ext cx="1264063" cy="25323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2. Right</a:t>
            </a:r>
            <a:r>
              <a:rPr lang="en-US" dirty="0" smtClean="0"/>
              <a:t> click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r="66267" b="52043"/>
          <a:stretch/>
        </p:blipFill>
        <p:spPr>
          <a:xfrm>
            <a:off x="4895632" y="1462045"/>
            <a:ext cx="2248402" cy="1827994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05266" y="1094815"/>
            <a:ext cx="1791894" cy="25323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3. Scroll down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r="68183" b="54367"/>
          <a:stretch/>
        </p:blipFill>
        <p:spPr>
          <a:xfrm>
            <a:off x="8905267" y="1442212"/>
            <a:ext cx="2085220" cy="1847826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4869" y="3776266"/>
            <a:ext cx="1612600" cy="26680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dirty="0" smtClean="0"/>
              <a:t>Scroll down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t="159" r="68271" b="55577"/>
          <a:stretch/>
        </p:blipFill>
        <p:spPr>
          <a:xfrm>
            <a:off x="984869" y="4143803"/>
            <a:ext cx="2309456" cy="1979082"/>
          </a:xfrm>
          <a:prstGeom prst="rect">
            <a:avLst/>
          </a:prstGeom>
        </p:spPr>
      </p:pic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94565" y="3789836"/>
            <a:ext cx="1791894" cy="25323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5. Volume up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69518" b="54367"/>
          <a:stretch/>
        </p:blipFill>
        <p:spPr>
          <a:xfrm>
            <a:off x="8905266" y="4143803"/>
            <a:ext cx="2137208" cy="19790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" r="67549" b="54367"/>
          <a:stretch/>
        </p:blipFill>
        <p:spPr>
          <a:xfrm>
            <a:off x="4877084" y="4143803"/>
            <a:ext cx="2288988" cy="1979082"/>
          </a:xfrm>
          <a:prstGeom prst="rect">
            <a:avLst/>
          </a:prstGeom>
        </p:spPr>
      </p:pic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05266" y="3789836"/>
            <a:ext cx="1791894" cy="253236"/>
          </a:xfrm>
        </p:spPr>
        <p:txBody>
          <a:bodyPr/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6. Volume down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67490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765375"/>
            <a:ext cx="9973553" cy="432000"/>
          </a:xfrm>
        </p:spPr>
        <p:txBody>
          <a:bodyPr/>
          <a:lstStyle/>
          <a:p>
            <a:r>
              <a:rPr lang="en-US" sz="5400" u="sng" dirty="0" smtClean="0"/>
              <a:t>Conclusion</a:t>
            </a:r>
            <a:endParaRPr lang="en-US" sz="5400" u="sng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US" dirty="0"/>
              <a:t>page </a:t>
            </a:r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A129710F-626E-47E6-9916-873AC71C72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682" y="1780071"/>
            <a:ext cx="10580668" cy="461120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We are developing a system to control the mouse curso</a:t>
            </a:r>
            <a:r>
              <a:rPr lang="en-US" sz="2400" dirty="0" smtClean="0"/>
              <a:t>r using a real-time camera.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This system is based on computer vision algorithm and can do all mouse tasks.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This system could be useful in presentations and to reduce workspace.</a:t>
            </a:r>
          </a:p>
          <a:p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Also this would lead to a new era of Human Computer Interaction (HCI) where no physical contact with the device is required.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 smtClean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793" y="68572"/>
            <a:ext cx="1315303" cy="6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  <p:transition spd="slow" advTm="6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tem pitch deck.potx" id="{007A4A51-4FFC-4105-B3D8-61FC23843082}" vid="{F1F7DFAD-69C8-483C-AAF4-70218CA266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STEM pitch deck</Template>
  <TotalTime>0</TotalTime>
  <Words>458</Words>
  <Application>Microsoft Office PowerPoint</Application>
  <PresentationFormat>Widescreen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Corbel</vt:lpstr>
      <vt:lpstr>Times New Roman</vt:lpstr>
      <vt:lpstr>Wingdings</vt:lpstr>
      <vt:lpstr>Office Theme</vt:lpstr>
      <vt:lpstr>Motion  controlled virtual  mouse</vt:lpstr>
      <vt:lpstr>O V E R V I E W</vt:lpstr>
      <vt:lpstr>PROJECT  OBJECTIVE</vt:lpstr>
      <vt:lpstr>PowerPoint Presentation</vt:lpstr>
      <vt:lpstr>PowerPoint Presentation</vt:lpstr>
      <vt:lpstr>Python Libraries in use</vt:lpstr>
      <vt:lpstr>Methodology</vt:lpstr>
      <vt:lpstr>Results</vt:lpstr>
      <vt:lpstr>Conclusion</vt:lpstr>
      <vt:lpstr>References</vt:lpstr>
      <vt:lpstr>THANK 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2021-08-14T17:56:08Z</dcterms:created>
  <dcterms:modified xsi:type="dcterms:W3CDTF">2021-08-19T09:58:46Z</dcterms:modified>
</cp:coreProperties>
</file>